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Montserrat"/>
      <p:regular r:id="rId42"/>
      <p:bold r:id="rId43"/>
      <p:italic r:id="rId44"/>
      <p:boldItalic r:id="rId45"/>
    </p:embeddedFont>
    <p:embeddedFont>
      <p:font typeface="Maven Pro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1122F75-7294-4B0C-8788-06E0487C7E7F}">
  <a:tblStyle styleId="{11122F75-7294-4B0C-8788-06E0487C7E7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Montserrat-regular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Montserrat-italic.fntdata"/><Relationship Id="rId21" Type="http://schemas.openxmlformats.org/officeDocument/2006/relationships/slide" Target="slides/slide15.xml"/><Relationship Id="rId43" Type="http://schemas.openxmlformats.org/officeDocument/2006/relationships/font" Target="fonts/Montserrat-bold.fntdata"/><Relationship Id="rId24" Type="http://schemas.openxmlformats.org/officeDocument/2006/relationships/slide" Target="slides/slide18.xml"/><Relationship Id="rId46" Type="http://schemas.openxmlformats.org/officeDocument/2006/relationships/font" Target="fonts/MavenPro-regular.fntdata"/><Relationship Id="rId23" Type="http://schemas.openxmlformats.org/officeDocument/2006/relationships/slide" Target="slides/slide17.xml"/><Relationship Id="rId45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MavenPro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496065cd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496065cd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496065cd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496065cd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496065cd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496065cd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496065cd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496065cd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496065cd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496065cd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49606625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49606625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49606625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49606625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49606625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49606625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496066257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49606625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2e237384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2e237384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37a1ab60c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37a1ab60c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2e237384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2e237384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49606625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49606625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2e237384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2e237384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2e237384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2e237384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2e237384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2e237384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2e237384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2e237384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2e237384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2e237384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2e237384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2e237384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2e237384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2e237384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49606625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49606625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496065cd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496065cd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2e237384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2e237384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2e237384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2e237384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2e237384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2e237384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0c6499dc8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0c6499dc8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4a282ad5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4a282ad5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496065cd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496065cd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37a1ab60c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37a1ab60c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>
                <a:solidFill>
                  <a:schemeClr val="dk1"/>
                </a:solidFill>
              </a:rPr>
              <a:t>.00 - 11:00 (60 mins)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+"/>
            </a:pPr>
            <a:r>
              <a:rPr lang="en">
                <a:solidFill>
                  <a:schemeClr val="dk1"/>
                </a:solidFill>
              </a:rPr>
              <a:t>With query ทิ้งไว้ก่อน แล้วค่อย select แยกตอนหลัง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+"/>
            </a:pPr>
            <a:r>
              <a:rPr lang="en">
                <a:solidFill>
                  <a:schemeClr val="dk1"/>
                </a:solidFill>
              </a:rPr>
              <a:t>หลังจาก partitioned table ลอง query ใหม่ จะปริมาณลดลง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+"/>
            </a:pPr>
            <a:r>
              <a:rPr lang="en">
                <a:solidFill>
                  <a:schemeClr val="dk1"/>
                </a:solidFill>
              </a:rPr>
              <a:t>ลองใช้ Table suffix เอาเป็นช่วงๆ นึง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+"/>
            </a:pPr>
            <a:r>
              <a:rPr lang="en">
                <a:solidFill>
                  <a:schemeClr val="dk1"/>
                </a:solidFill>
              </a:rPr>
              <a:t>ORDER BY 1, 2 instead of column name ตอนจะ ORDER มันจะใช้ชื่อ column ที่พึ่งตั้งไม่ได้ แต่ใช้ตัวเลขได้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+"/>
            </a:pPr>
            <a:r>
              <a:rPr lang="en">
                <a:solidFill>
                  <a:schemeClr val="dk1"/>
                </a:solidFill>
              </a:rPr>
              <a:t>REGEXP_EXTRACT : Extract from string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+"/>
            </a:pPr>
            <a:r>
              <a:rPr lang="en">
                <a:solidFill>
                  <a:schemeClr val="dk1"/>
                </a:solidFill>
              </a:rPr>
              <a:t>REGEXP_CONTAINS : ลองใช้ตอน WHERE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+"/>
            </a:pPr>
            <a:r>
              <a:rPr lang="en">
                <a:solidFill>
                  <a:schemeClr val="dk1"/>
                </a:solidFill>
              </a:rPr>
              <a:t>Group by day (Monday, Tuesday, …)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+"/>
            </a:pPr>
            <a:r>
              <a:rPr lang="en">
                <a:solidFill>
                  <a:schemeClr val="dk1"/>
                </a:solidFill>
              </a:rPr>
              <a:t>CAST, SAFE_CAST เช่น เวลาหา avg/ sum ถ้ามี null จะพัง (ไม่ชัวเดี๋ยวคิดอีกที)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+"/>
            </a:pPr>
            <a:r>
              <a:rPr lang="en">
                <a:solidFill>
                  <a:schemeClr val="dk1"/>
                </a:solidFill>
              </a:rPr>
              <a:t>WITH วันที่ไว้ ตอน WHERE ก็เอาจากตัวแปร แก้วันที่ที่ตัวแปรที่เดียวจบ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+"/>
            </a:pPr>
            <a:r>
              <a:rPr lang="en">
                <a:solidFill>
                  <a:schemeClr val="dk1"/>
                </a:solidFill>
              </a:rPr>
              <a:t>FROM (select ...) , (select ... ) ประมาณว่า ไม่ต้อง join คล้ายๆ union all มั้ง ต้องลองใช้ดูอีกที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+"/>
            </a:pPr>
            <a:r>
              <a:rPr lang="en">
                <a:solidFill>
                  <a:schemeClr val="dk1"/>
                </a:solidFill>
              </a:rPr>
              <a:t>WHERE X IN (select ...) แต่อันนี้ sql ปกติก็ทำได้ ไม่ว้าวขนาดนั้น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BigQuery Functions: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+"/>
            </a:pPr>
            <a:r>
              <a:rPr lang="en">
                <a:solidFill>
                  <a:schemeClr val="dk1"/>
                </a:solidFill>
              </a:rPr>
              <a:t>Saved query: personal / project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+"/>
            </a:pPr>
            <a:r>
              <a:rPr lang="en">
                <a:solidFill>
                  <a:schemeClr val="dk1"/>
                </a:solidFill>
              </a:rPr>
              <a:t>Scheduled query ลองตั้งให้มันรันในอีก 5 นาที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496065cd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496065cd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496065cd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496065cd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49606625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49606625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49606625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49606625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49606625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49606625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aven Pro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  <a:defRPr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Maven Pro"/>
              <a:buChar char="○"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Maven Pro"/>
              <a:buChar char="■"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Maven Pro"/>
              <a:buChar char="●"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Maven Pro"/>
              <a:buChar char="○"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Maven Pro"/>
              <a:buChar char="■"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Maven Pro"/>
              <a:buChar char="●"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Maven Pro"/>
              <a:buChar char="○"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Maven Pro"/>
              <a:buChar char="■"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510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hyperlink" Target="https://developers.line.biz/en/docs/messaging-api/overview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evelopers.line.biz/console/" TargetMode="External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track.thailandpost.co.th/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hyperlink" Target="https://track.thailandpost.co.th/developerGuide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track.thailandpost.co.th/dashboard" TargetMode="External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st.github.com/PamornT/f5546f43d67d7abaf52182a1120fa8cc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de.visualstudio.com/" TargetMode="External"/><Relationship Id="rId4" Type="http://schemas.openxmlformats.org/officeDocument/2006/relationships/hyperlink" Target="https://nodejs.org/" TargetMode="External"/><Relationship Id="rId5" Type="http://schemas.openxmlformats.org/officeDocument/2006/relationships/hyperlink" Target="https://firebase.google.com/" TargetMode="External"/><Relationship Id="rId6" Type="http://schemas.openxmlformats.org/officeDocument/2006/relationships/hyperlink" Target="https://track.thailandpost.co.th/login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st.github.com/PamornT/f07007b915f44c409efb41c9877a4082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st.github.com/PamornT/78cd29a339a8cb201fced90e01a7bea0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track.thailandpost.co.th/dashboard" TargetMode="External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evelopers.line.biz/console/fx-beta" TargetMode="External"/><Relationship Id="rId4" Type="http://schemas.openxmlformats.org/officeDocument/2006/relationships/hyperlink" Target="https://developers.line.biz/media/messaging-api/emoji-list.pdf" TargetMode="External"/><Relationship Id="rId5" Type="http://schemas.openxmlformats.org/officeDocument/2006/relationships/hyperlink" Target="http://www.ltg.ed.ac.uk/~richard/utf-8.cgi?input=0x100086&amp;mode=hex" TargetMode="External"/><Relationship Id="rId6" Type="http://schemas.openxmlformats.org/officeDocument/2006/relationships/hyperlink" Target="https://web.facebook.com/groups/LINEDEVTH/" TargetMode="External"/><Relationship Id="rId7" Type="http://schemas.openxmlformats.org/officeDocument/2006/relationships/hyperlink" Target="https://developers.line.biz/en/doc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evelopers.line.biz/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024"/>
            <a:ext cx="9144000" cy="4791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ทดสอบ LINE OA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000075"/>
            <a:ext cx="789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แสกน QR Code เพื่อ Add Bot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b="17132" l="16542" r="10294" t="13868"/>
          <a:stretch/>
        </p:blipFill>
        <p:spPr>
          <a:xfrm>
            <a:off x="387900" y="1578300"/>
            <a:ext cx="7014183" cy="341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538" y="1464475"/>
            <a:ext cx="1496375" cy="14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2187513" y="3092125"/>
            <a:ext cx="14964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</a:rPr>
              <a:t>LINE OA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 rotWithShape="1">
          <a:blip r:embed="rId4">
            <a:alphaModFix/>
          </a:blip>
          <a:srcRect b="24687" l="0" r="0" t="0"/>
          <a:stretch/>
        </p:blipFill>
        <p:spPr>
          <a:xfrm>
            <a:off x="5275188" y="1241538"/>
            <a:ext cx="1581500" cy="19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3976588" y="1725975"/>
            <a:ext cx="1198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66666"/>
                </a:solidFill>
              </a:rPr>
              <a:t>+</a:t>
            </a:r>
            <a:endParaRPr b="1" sz="6000">
              <a:solidFill>
                <a:srgbClr val="666666"/>
              </a:solidFill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5175388" y="3092125"/>
            <a:ext cx="17811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</a:rPr>
              <a:t>FUNCTIONS</a:t>
            </a:r>
            <a:endParaRPr b="1"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/>
          <p:nvPr/>
        </p:nvSpPr>
        <p:spPr>
          <a:xfrm>
            <a:off x="-150" y="1583400"/>
            <a:ext cx="9144000" cy="80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ติดตั้ง nodejs และ npm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404800" y="1577100"/>
            <a:ext cx="62400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node --version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แนะนำ v8.13.0 และสูงกว่า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npm --version</a:t>
            </a:r>
            <a:endParaRPr/>
          </a:p>
        </p:txBody>
      </p:sp>
      <p:sp>
        <p:nvSpPr>
          <p:cNvPr id="142" name="Google Shape;142;p24"/>
          <p:cNvSpPr/>
          <p:nvPr/>
        </p:nvSpPr>
        <p:spPr>
          <a:xfrm>
            <a:off x="0" y="3504625"/>
            <a:ext cx="9144000" cy="80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404800" y="3669175"/>
            <a:ext cx="62400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https://nodejs.org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404800" y="1141724"/>
            <a:ext cx="6702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</a:rPr>
              <a:t>ตรวจสอบว่าติดตั้งรึยัง?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404800" y="3104274"/>
            <a:ext cx="6702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</a:rPr>
              <a:t>ถ้ายังไม่ได้ติดตั้งให้เข้าไป Download และติดตั้งที่ URL นี้ ตาม  OS ของเรา</a:t>
            </a:r>
            <a:endParaRPr b="1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/>
          <p:nvPr/>
        </p:nvSpPr>
        <p:spPr>
          <a:xfrm>
            <a:off x="-150" y="2462889"/>
            <a:ext cx="91440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 txBox="1"/>
          <p:nvPr>
            <p:ph type="title"/>
          </p:nvPr>
        </p:nvSpPr>
        <p:spPr>
          <a:xfrm>
            <a:off x="311550" y="123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ติดตั้ง Firebase CLI และสร้าง Firebase Functions (1)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404800" y="2627077"/>
            <a:ext cx="62400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npm install -g firebase-tools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404800" y="2021213"/>
            <a:ext cx="6702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</a:rPr>
              <a:t>ติดตั้ง Firebase CLI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-150" y="1251623"/>
            <a:ext cx="91440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404800" y="1445474"/>
            <a:ext cx="62400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mkdir nooblearning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nooblearning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404800" y="886158"/>
            <a:ext cx="6702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</a:rPr>
              <a:t>สร้าง Folder ใหม่ของ Project</a:t>
            </a:r>
            <a:endParaRPr b="1">
              <a:solidFill>
                <a:srgbClr val="FF00FF"/>
              </a:solidFill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75" y="4126547"/>
            <a:ext cx="5699837" cy="875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8" name="Google Shape;158;p25"/>
          <p:cNvSpPr/>
          <p:nvPr/>
        </p:nvSpPr>
        <p:spPr>
          <a:xfrm>
            <a:off x="-150" y="3494435"/>
            <a:ext cx="91440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404800" y="3642789"/>
            <a:ext cx="62400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firebase login</a:t>
            </a:r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404800" y="3092888"/>
            <a:ext cx="6702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</a:rPr>
              <a:t>Login เข้า Firebase</a:t>
            </a:r>
            <a:endParaRPr b="1">
              <a:solidFill>
                <a:srgbClr val="FF00FF"/>
              </a:solidFill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4">
            <a:alphaModFix/>
          </a:blip>
          <a:srcRect b="2460" l="73718" r="0" t="35883"/>
          <a:stretch/>
        </p:blipFill>
        <p:spPr>
          <a:xfrm>
            <a:off x="5923150" y="4428875"/>
            <a:ext cx="440976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550" y="123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ติดตั้ง Firebase CLI และสร้าง Firebase Functions (2)</a:t>
            </a: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-150" y="1222125"/>
            <a:ext cx="9144000" cy="86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404800" y="1327175"/>
            <a:ext cx="6240000" cy="8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mkdir bot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cd bot</a:t>
            </a:r>
            <a:b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firebase init functions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404950" y="827549"/>
            <a:ext cx="6702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</a:rPr>
              <a:t>สร้าง Folder สำหรับ bot และทำการสร้าง functions</a:t>
            </a:r>
            <a:endParaRPr b="1">
              <a:solidFill>
                <a:srgbClr val="FF00FF"/>
              </a:solidFill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50" y="2294975"/>
            <a:ext cx="4254371" cy="2696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1" name="Google Shape;171;p26"/>
          <p:cNvSpPr txBox="1"/>
          <p:nvPr/>
        </p:nvSpPr>
        <p:spPr>
          <a:xfrm>
            <a:off x="4794400" y="2438650"/>
            <a:ext cx="4254300" cy="1983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b="1" lang="en">
                <a:solidFill>
                  <a:srgbClr val="FF00FF"/>
                </a:solidFill>
              </a:rPr>
              <a:t>เลือก User an existing project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b="1" lang="en">
                <a:solidFill>
                  <a:srgbClr val="FF00FF"/>
                </a:solidFill>
              </a:rPr>
              <a:t>แล้วเลือก project noob-learning</a:t>
            </a:r>
            <a:endParaRPr b="1">
              <a:solidFill>
                <a:srgbClr val="FF00FF"/>
              </a:solidFill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 rotWithShape="1">
          <a:blip r:embed="rId4">
            <a:alphaModFix/>
          </a:blip>
          <a:srcRect b="0" l="44592" r="0" t="22546"/>
          <a:stretch/>
        </p:blipFill>
        <p:spPr>
          <a:xfrm>
            <a:off x="5364600" y="3283325"/>
            <a:ext cx="929701" cy="7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25" y="2403525"/>
            <a:ext cx="5974801" cy="2626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8" name="Google Shape;178;p27"/>
          <p:cNvSpPr txBox="1"/>
          <p:nvPr>
            <p:ph type="title"/>
          </p:nvPr>
        </p:nvSpPr>
        <p:spPr>
          <a:xfrm>
            <a:off x="311550" y="123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ติดตั้ง Firebase CLI และสร้าง Firebase Functions (3)</a:t>
            </a: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174825" y="816650"/>
            <a:ext cx="5775600" cy="135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จากนั้นจะมีคำถามอีก 3 คำถาม ให้ตอบดังนี้ ครับ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จะใช้ Javascript หรือ Type Script :</a:t>
            </a:r>
            <a:r>
              <a:rPr b="1" lang="en">
                <a:solidFill>
                  <a:srgbClr val="FF00FF"/>
                </a:solidFill>
              </a:rPr>
              <a:t> Javascript </a:t>
            </a:r>
            <a:endParaRPr b="1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จะใช้ ESLint เพื่อ ตรวจสอบ Code รึไม่ </a:t>
            </a:r>
            <a:r>
              <a:rPr b="1" lang="en">
                <a:solidFill>
                  <a:srgbClr val="434343"/>
                </a:solidFill>
              </a:rPr>
              <a:t>: </a:t>
            </a:r>
            <a:r>
              <a:rPr b="1" lang="en">
                <a:solidFill>
                  <a:srgbClr val="FF00FF"/>
                </a:solidFill>
              </a:rPr>
              <a:t>N</a:t>
            </a:r>
            <a:endParaRPr b="1">
              <a:solidFill>
                <a:srgbClr val="FF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จะให้ติดตั้ง dependencies เลยมั้ย</a:t>
            </a:r>
            <a:r>
              <a:rPr b="1" lang="en">
                <a:solidFill>
                  <a:srgbClr val="434343"/>
                </a:solidFill>
              </a:rPr>
              <a:t> : </a:t>
            </a:r>
            <a:r>
              <a:rPr b="1" lang="en">
                <a:solidFill>
                  <a:srgbClr val="FF00FF"/>
                </a:solidFill>
              </a:rPr>
              <a:t>Y</a:t>
            </a:r>
            <a:endParaRPr b="1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800" y="1033125"/>
            <a:ext cx="5065862" cy="38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/>
        </p:nvSpPr>
        <p:spPr>
          <a:xfrm>
            <a:off x="780800" y="481825"/>
            <a:ext cx="6454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ตัวอย่างโครงสร้างไฟล์ หลังจากติดตั้ง Functions เสร็จเรียบร้อย</a:t>
            </a:r>
            <a:endParaRPr b="1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238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ทดลองสร้าง Functions ง่ายๆ</a:t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311700" y="923875"/>
            <a:ext cx="5156700" cy="38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Edit file</a:t>
            </a:r>
            <a:r>
              <a:rPr b="1" lang="en"/>
              <a:t> index.js (in VSCode)</a:t>
            </a:r>
            <a:endParaRPr b="1"/>
          </a:p>
        </p:txBody>
      </p:sp>
      <p:sp>
        <p:nvSpPr>
          <p:cNvPr id="192" name="Google Shape;192;p29"/>
          <p:cNvSpPr/>
          <p:nvPr/>
        </p:nvSpPr>
        <p:spPr>
          <a:xfrm>
            <a:off x="0" y="1418675"/>
            <a:ext cx="9144000" cy="166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/>
        </p:nvSpPr>
        <p:spPr>
          <a:xfrm>
            <a:off x="311700" y="1496975"/>
            <a:ext cx="74988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const REGION = 'asia-northeast1';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const functions = require('firebase-functions');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exports.</a:t>
            </a:r>
            <a:r>
              <a:rPr b="1" lang="en" sz="1200">
                <a:solidFill>
                  <a:srgbClr val="FF00FF"/>
                </a:solidFill>
                <a:latin typeface="Maven Pro"/>
                <a:ea typeface="Maven Pro"/>
                <a:cs typeface="Maven Pro"/>
                <a:sym typeface="Maven Pro"/>
              </a:rPr>
              <a:t>yyyyy</a:t>
            </a: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LineBot = functions.region(REGION).https.onRequest((req, res) =&gt; {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console.log('Create Functions Success');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res.status(200).send("Hello!! Cloud Functions for Firebase!!!").end();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});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311700" y="3295050"/>
            <a:ext cx="7217400" cy="38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Deploy to Firebase (in Terminal/Command) </a:t>
            </a:r>
            <a:r>
              <a:rPr lang="en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(ต้องอยู่ที่ folder bot 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0" y="3818875"/>
            <a:ext cx="9144000" cy="46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deploy --only f</a:t>
            </a:r>
            <a:r>
              <a:rPr lang="en"/>
              <a:t>u</a:t>
            </a:r>
            <a:r>
              <a:rPr lang="en"/>
              <a:t>nctions</a:t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72900"/>
            <a:ext cx="8839200" cy="33335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/>
        </p:nvSpPr>
        <p:spPr>
          <a:xfrm>
            <a:off x="311700" y="4371975"/>
            <a:ext cx="85206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** </a:t>
            </a:r>
            <a:r>
              <a:rPr b="1" lang="en">
                <a:solidFill>
                  <a:srgbClr val="FF0000"/>
                </a:solidFill>
              </a:rPr>
              <a:t>ถ้ามีข้อความมาถามว่าต้องการลบ Functions อื่น รึเปล่า ให้ตอบ ​N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Arial"/>
                <a:ea typeface="Arial"/>
                <a:cs typeface="Arial"/>
                <a:sym typeface="Arial"/>
              </a:rPr>
              <a:t>ทดสอบ</a:t>
            </a:r>
            <a:r>
              <a:rPr b="0" lang="en">
                <a:latin typeface="Arial"/>
                <a:ea typeface="Arial"/>
                <a:cs typeface="Arial"/>
                <a:sym typeface="Arial"/>
              </a:rPr>
              <a:t>หลังจาก Deploy Functions 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2375"/>
            <a:ext cx="7052974" cy="317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" name="Google Shape;204;p30"/>
          <p:cNvSpPr/>
          <p:nvPr/>
        </p:nvSpPr>
        <p:spPr>
          <a:xfrm>
            <a:off x="335225" y="3435975"/>
            <a:ext cx="6777600" cy="178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6651975" y="2010575"/>
            <a:ext cx="2105700" cy="409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FF"/>
                </a:solidFill>
              </a:rPr>
              <a:t>Copy &amp; Open in Browser</a:t>
            </a:r>
            <a:endParaRPr b="1" sz="1200">
              <a:solidFill>
                <a:srgbClr val="FF00FF"/>
              </a:solidFill>
            </a:endParaRPr>
          </a:p>
        </p:txBody>
      </p:sp>
      <p:cxnSp>
        <p:nvCxnSpPr>
          <p:cNvPr id="206" name="Google Shape;206;p30"/>
          <p:cNvCxnSpPr>
            <a:stCxn id="204" idx="3"/>
            <a:endCxn id="205" idx="2"/>
          </p:cNvCxnSpPr>
          <p:nvPr/>
        </p:nvCxnSpPr>
        <p:spPr>
          <a:xfrm flipH="1" rot="10800000">
            <a:off x="7112825" y="2419875"/>
            <a:ext cx="591900" cy="11052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Calibri"/>
                <a:ea typeface="Calibri"/>
                <a:cs typeface="Calibri"/>
                <a:sym typeface="Calibri"/>
              </a:rPr>
              <a:t>สร้าง Bot ด้วย</a:t>
            </a:r>
            <a:r>
              <a:rPr b="1" lang="en" sz="2800">
                <a:latin typeface="Calibri"/>
                <a:ea typeface="Calibri"/>
                <a:cs typeface="Calibri"/>
                <a:sym typeface="Calibri"/>
              </a:rPr>
              <a:t> Messaging API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Slide!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http://gg.gg/noobline</a:t>
            </a:r>
            <a:endParaRPr sz="3600"/>
          </a:p>
        </p:txBody>
      </p:sp>
      <p:sp>
        <p:nvSpPr>
          <p:cNvPr id="61" name="Google Shape;61;p14"/>
          <p:cNvSpPr txBox="1"/>
          <p:nvPr/>
        </p:nvSpPr>
        <p:spPr>
          <a:xfrm>
            <a:off x="4346975" y="3472025"/>
            <a:ext cx="26307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LINE: @foxfox</a:t>
            </a:r>
            <a:endParaRPr sz="1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Wi-Fi: PamornT</a:t>
            </a:r>
            <a:endParaRPr sz="1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Password: 123456789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2000" y="4107850"/>
            <a:ext cx="1677925" cy="9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- Messaging API</a:t>
            </a:r>
            <a:endParaRPr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5065050" y="1000075"/>
            <a:ext cx="376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4444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Reply messages  ส่งข้อความตอบกลับ 1:1</a:t>
            </a:r>
            <a:endParaRPr b="1" sz="1200">
              <a:solidFill>
                <a:srgbClr val="4444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444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Push message</a:t>
            </a:r>
            <a:r>
              <a:rPr b="1" lang="en" sz="1200">
                <a:solidFill>
                  <a:srgbClr val="4444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  ส่งข้อความกลับอัตโนมัติ</a:t>
            </a:r>
            <a:endParaRPr b="1" sz="1200">
              <a:solidFill>
                <a:srgbClr val="4444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65000"/>
              </a:lnSpc>
              <a:spcBef>
                <a:spcPts val="150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Montserrat"/>
              <a:buChar char="●"/>
            </a:pPr>
            <a:r>
              <a:rPr lang="en" sz="1000">
                <a:solidFill>
                  <a:srgbClr val="4444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push message - Send to Single User</a:t>
            </a:r>
            <a:endParaRPr sz="1000">
              <a:solidFill>
                <a:srgbClr val="4444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4444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Multicast - Send to Multi User</a:t>
            </a:r>
            <a:endParaRPr sz="1000">
              <a:solidFill>
                <a:srgbClr val="4444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4444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Broadcast - Send to all User</a:t>
            </a:r>
            <a:endParaRPr sz="1000">
              <a:solidFill>
                <a:srgbClr val="4444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444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Message types</a:t>
            </a:r>
            <a:endParaRPr b="1" sz="1200">
              <a:solidFill>
                <a:srgbClr val="4444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00075"/>
            <a:ext cx="4633475" cy="1924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9" name="Google Shape;219;p32"/>
          <p:cNvSpPr txBox="1"/>
          <p:nvPr/>
        </p:nvSpPr>
        <p:spPr>
          <a:xfrm>
            <a:off x="311700" y="4605600"/>
            <a:ext cx="85206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66666"/>
                </a:solidFill>
                <a:latin typeface="Maven Pro"/>
                <a:ea typeface="Maven Pro"/>
                <a:cs typeface="Maven Pro"/>
                <a:sym typeface="Maven Pro"/>
              </a:rPr>
              <a:t>Document from LINE Official [ </a:t>
            </a:r>
            <a:r>
              <a:rPr lang="en" u="sng">
                <a:solidFill>
                  <a:srgbClr val="666666"/>
                </a:solidFill>
                <a:hlinkClick r:id="rId4"/>
              </a:rPr>
              <a:t>https://developers.line.biz/en/docs/messaging-api/overview/</a:t>
            </a:r>
            <a:r>
              <a:rPr lang="en">
                <a:solidFill>
                  <a:srgbClr val="666666"/>
                </a:solidFill>
                <a:latin typeface="Maven Pro"/>
                <a:ea typeface="Maven Pro"/>
                <a:cs typeface="Maven Pro"/>
                <a:sym typeface="Maven Pro"/>
              </a:rPr>
              <a:t> ]</a:t>
            </a:r>
            <a:endParaRPr>
              <a:solidFill>
                <a:srgbClr val="666666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5065050" y="3177575"/>
            <a:ext cx="18489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Text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Sticker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Image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Video/Audio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2"/>
          <p:cNvSpPr txBox="1"/>
          <p:nvPr/>
        </p:nvSpPr>
        <p:spPr>
          <a:xfrm>
            <a:off x="6734650" y="3177575"/>
            <a:ext cx="18489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Location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Imagemap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Template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Flex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สร้าง Bot ด้วย Messaging API</a:t>
            </a:r>
            <a:r>
              <a:rPr lang="en"/>
              <a:t> (1)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11700" y="1000075"/>
            <a:ext cx="85206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00FF"/>
                </a:solidFill>
              </a:rPr>
              <a:t>Get Channel access token and Config Webhooks</a:t>
            </a:r>
            <a:endParaRPr>
              <a:solidFill>
                <a:srgbClr val="FF00FF"/>
              </a:solidFill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9225"/>
            <a:ext cx="8839195" cy="32425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สร้าง Bot ด้วย Messaging API</a:t>
            </a:r>
            <a:r>
              <a:rPr lang="en"/>
              <a:t> (2)</a:t>
            </a:r>
            <a:endParaRPr/>
          </a:p>
        </p:txBody>
      </p:sp>
      <p:sp>
        <p:nvSpPr>
          <p:cNvPr id="234" name="Google Shape;234;p34"/>
          <p:cNvSpPr txBox="1"/>
          <p:nvPr>
            <p:ph idx="1" type="body"/>
          </p:nvPr>
        </p:nvSpPr>
        <p:spPr>
          <a:xfrm>
            <a:off x="311700" y="1017725"/>
            <a:ext cx="85206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/>
              <a:t>Copy code from here, paste to index.js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235" name="Google Shape;235;p34"/>
          <p:cNvSpPr/>
          <p:nvPr/>
        </p:nvSpPr>
        <p:spPr>
          <a:xfrm>
            <a:off x="0" y="1472150"/>
            <a:ext cx="9144000" cy="64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graphicFrame>
        <p:nvGraphicFramePr>
          <p:cNvPr id="236" name="Google Shape;236;p34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{11122F75-7294-4B0C-8788-06E0487C7E7F}</a:tableStyleId>
              </a:tblPr>
              <a:tblGrid>
                <a:gridCol w="19050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7" name="Google Shape;237;p34"/>
          <p:cNvSpPr txBox="1"/>
          <p:nvPr/>
        </p:nvSpPr>
        <p:spPr>
          <a:xfrm>
            <a:off x="311700" y="1594100"/>
            <a:ext cx="7573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https://gist.github.com/PamornT/69e225967daff142add1a648d647482e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311700" y="2518450"/>
            <a:ext cx="8520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rgbClr val="666666"/>
                </a:solidFill>
                <a:latin typeface="Maven Pro"/>
                <a:ea typeface="Maven Pro"/>
                <a:cs typeface="Maven Pro"/>
                <a:sym typeface="Maven Pro"/>
              </a:rPr>
              <a:t>Change LINE and Thailand Post Access token and BotName</a:t>
            </a:r>
            <a:endParaRPr/>
          </a:p>
        </p:txBody>
      </p:sp>
      <p:sp>
        <p:nvSpPr>
          <p:cNvPr id="239" name="Google Shape;239;p34"/>
          <p:cNvSpPr/>
          <p:nvPr/>
        </p:nvSpPr>
        <p:spPr>
          <a:xfrm>
            <a:off x="0" y="3035900"/>
            <a:ext cx="9144000" cy="167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	</a:t>
            </a:r>
            <a:br>
              <a:rPr lang="en"/>
            </a:br>
            <a:r>
              <a:rPr lang="en"/>
              <a:t>	const LINE_HEADER = {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'Content-Type': 'application/json',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'Authorization': `Bearer </a:t>
            </a:r>
            <a:r>
              <a:rPr b="1" lang="en">
                <a:solidFill>
                  <a:srgbClr val="FF00FF"/>
                </a:solidFill>
              </a:rPr>
              <a:t>xxxxx</a:t>
            </a:r>
            <a:r>
              <a:rPr lang="en"/>
              <a:t>`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};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exports.</a:t>
            </a:r>
            <a:r>
              <a:rPr b="1" lang="en">
                <a:solidFill>
                  <a:srgbClr val="FF00FF"/>
                </a:solidFill>
              </a:rPr>
              <a:t>yyyyy</a:t>
            </a:r>
            <a:r>
              <a:rPr lang="en"/>
              <a:t>LineBot = functions.region(REGION).https.onRequest((req, res) =&gt; {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/>
          <p:nvPr/>
        </p:nvSpPr>
        <p:spPr>
          <a:xfrm>
            <a:off x="0" y="3704675"/>
            <a:ext cx="9144000" cy="71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5"/>
          <p:cNvSpPr/>
          <p:nvPr/>
        </p:nvSpPr>
        <p:spPr>
          <a:xfrm>
            <a:off x="0" y="1568825"/>
            <a:ext cx="9144000" cy="123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สร้าง Bot ด้วย Messaging API </a:t>
            </a:r>
            <a:r>
              <a:rPr lang="en"/>
              <a:t>(3)</a:t>
            </a:r>
            <a:endParaRPr/>
          </a:p>
        </p:txBody>
      </p:sp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311700" y="1000075"/>
            <a:ext cx="85206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00FF"/>
                </a:solidFill>
              </a:rPr>
              <a:t>Install dependencies request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311700" y="3704675"/>
            <a:ext cx="4459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firebase deploy --only functions</a:t>
            </a:r>
            <a:endParaRPr/>
          </a:p>
        </p:txBody>
      </p:sp>
      <p:sp>
        <p:nvSpPr>
          <p:cNvPr id="249" name="Google Shape;249;p35"/>
          <p:cNvSpPr txBox="1"/>
          <p:nvPr>
            <p:ph idx="1" type="body"/>
          </p:nvPr>
        </p:nvSpPr>
        <p:spPr>
          <a:xfrm>
            <a:off x="311700" y="3205175"/>
            <a:ext cx="85206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00FF"/>
                </a:solidFill>
              </a:rPr>
              <a:t>Deploy to Functions </a:t>
            </a:r>
            <a:r>
              <a:rPr lang="en">
                <a:solidFill>
                  <a:srgbClr val="434343"/>
                </a:solidFill>
              </a:rPr>
              <a:t>(ต้องอยู่ที่ folder bot )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398925" y="1590675"/>
            <a:ext cx="61452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cd functions</a:t>
            </a:r>
            <a:br>
              <a:rPr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npm install request request-promise</a:t>
            </a:r>
            <a:br>
              <a:rPr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cd ..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ทดสอบ LINE Bot </a:t>
            </a:r>
            <a:endParaRPr/>
          </a:p>
        </p:txBody>
      </p:sp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311700" y="1000075"/>
            <a:ext cx="85206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Scan QR Code to Add Bot  [ </a:t>
            </a:r>
            <a:r>
              <a:rPr b="1" lang="en" sz="1400">
                <a:solidFill>
                  <a:srgbClr val="FF00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https://developers.line.biz/console/</a:t>
            </a:r>
            <a:r>
              <a:rPr b="1" lang="en" sz="1400">
                <a:solidFill>
                  <a:srgbClr val="FF00FF"/>
                </a:solidFill>
              </a:rPr>
              <a:t> </a:t>
            </a:r>
            <a:r>
              <a:rPr lang="en"/>
              <a:t>]</a:t>
            </a:r>
            <a:endParaRPr b="1"/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18175"/>
            <a:ext cx="4831801" cy="3120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 rotWithShape="1">
          <a:blip r:embed="rId3">
            <a:alphaModFix/>
          </a:blip>
          <a:srcRect b="905" l="18962" r="22816" t="41404"/>
          <a:stretch/>
        </p:blipFill>
        <p:spPr>
          <a:xfrm>
            <a:off x="6625049" y="1368087"/>
            <a:ext cx="1296100" cy="171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75" y="1476125"/>
            <a:ext cx="1496375" cy="14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7"/>
          <p:cNvSpPr txBox="1"/>
          <p:nvPr/>
        </p:nvSpPr>
        <p:spPr>
          <a:xfrm>
            <a:off x="5247225" y="1737613"/>
            <a:ext cx="1198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66666"/>
                </a:solidFill>
              </a:rPr>
              <a:t>+</a:t>
            </a:r>
            <a:endParaRPr b="1" sz="6000">
              <a:solidFill>
                <a:srgbClr val="666666"/>
              </a:solidFill>
            </a:endParaRPr>
          </a:p>
        </p:txBody>
      </p:sp>
      <p:sp>
        <p:nvSpPr>
          <p:cNvPr id="265" name="Google Shape;265;p37"/>
          <p:cNvSpPr txBox="1"/>
          <p:nvPr/>
        </p:nvSpPr>
        <p:spPr>
          <a:xfrm>
            <a:off x="578050" y="3103775"/>
            <a:ext cx="14964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</a:rPr>
              <a:t>LINE OA</a:t>
            </a:r>
            <a:endParaRPr b="1" sz="1800">
              <a:solidFill>
                <a:srgbClr val="666666"/>
              </a:solidFill>
            </a:endParaRPr>
          </a:p>
        </p:txBody>
      </p:sp>
      <p:sp>
        <p:nvSpPr>
          <p:cNvPr id="266" name="Google Shape;266;p37"/>
          <p:cNvSpPr txBox="1"/>
          <p:nvPr/>
        </p:nvSpPr>
        <p:spPr>
          <a:xfrm>
            <a:off x="5795138" y="3103775"/>
            <a:ext cx="2955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</a:rPr>
              <a:t>THAILAND POST API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267" name="Google Shape;267;p37"/>
          <p:cNvPicPr preferRelativeResize="0"/>
          <p:nvPr/>
        </p:nvPicPr>
        <p:blipFill rotWithShape="1">
          <a:blip r:embed="rId5">
            <a:alphaModFix/>
          </a:blip>
          <a:srcRect b="24687" l="0" r="0" t="0"/>
          <a:stretch/>
        </p:blipFill>
        <p:spPr>
          <a:xfrm>
            <a:off x="3665725" y="1253188"/>
            <a:ext cx="1581500" cy="19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/>
        </p:nvSpPr>
        <p:spPr>
          <a:xfrm>
            <a:off x="2367125" y="1737625"/>
            <a:ext cx="1198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66666"/>
                </a:solidFill>
              </a:rPr>
              <a:t>+</a:t>
            </a:r>
            <a:endParaRPr b="1" sz="6000">
              <a:solidFill>
                <a:srgbClr val="666666"/>
              </a:solidFill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3565925" y="3103775"/>
            <a:ext cx="17811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</a:rPr>
              <a:t>FUNCTIONS</a:t>
            </a:r>
            <a:endParaRPr b="1"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สมัครสมาชิกเว็บไปรษณีย์ไทย</a:t>
            </a:r>
            <a:endParaRPr/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https://track.thailandpost.co.th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66850"/>
            <a:ext cx="4663001" cy="224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8"/>
          <p:cNvPicPr preferRelativeResize="0"/>
          <p:nvPr/>
        </p:nvPicPr>
        <p:blipFill rotWithShape="1">
          <a:blip r:embed="rId5">
            <a:alphaModFix/>
          </a:blip>
          <a:srcRect b="0" l="0" r="0" t="5051"/>
          <a:stretch/>
        </p:blipFill>
        <p:spPr>
          <a:xfrm>
            <a:off x="5118950" y="1566850"/>
            <a:ext cx="3879950" cy="277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311700" y="45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ประเภทการเชื่อมต่อกับ Thailand Post</a:t>
            </a:r>
            <a:endParaRPr/>
          </a:p>
        </p:txBody>
      </p:sp>
      <p:sp>
        <p:nvSpPr>
          <p:cNvPr id="283" name="Google Shape;283;p39"/>
          <p:cNvSpPr txBox="1"/>
          <p:nvPr>
            <p:ph idx="1" type="body"/>
          </p:nvPr>
        </p:nvSpPr>
        <p:spPr>
          <a:xfrm>
            <a:off x="311700" y="1288675"/>
            <a:ext cx="3999900" cy="32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aven Pro"/>
                <a:ea typeface="Maven Pro"/>
                <a:cs typeface="Maven Pro"/>
                <a:sym typeface="Maven Pro"/>
              </a:rPr>
              <a:t>API</a:t>
            </a:r>
            <a:endParaRPr b="1" sz="2400"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en" sz="1800">
                <a:latin typeface="Maven Pro"/>
                <a:ea typeface="Maven Pro"/>
                <a:cs typeface="Maven Pro"/>
                <a:sym typeface="Maven Pro"/>
              </a:rPr>
              <a:t>GetToken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en" sz="1800">
                <a:latin typeface="Maven Pro"/>
                <a:ea typeface="Maven Pro"/>
                <a:cs typeface="Maven Pro"/>
                <a:sym typeface="Maven Pro"/>
              </a:rPr>
              <a:t>GetItems 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(ไม่เกิน 100 หมายเลข)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en" sz="1800">
                <a:latin typeface="Maven Pro"/>
                <a:ea typeface="Maven Pro"/>
                <a:cs typeface="Maven Pro"/>
                <a:sym typeface="Maven Pro"/>
              </a:rPr>
              <a:t>RequestItems</a:t>
            </a:r>
            <a:br>
              <a:rPr b="1" lang="en" sz="2400">
                <a:latin typeface="Maven Pro"/>
                <a:ea typeface="Maven Pro"/>
                <a:cs typeface="Maven Pro"/>
                <a:sym typeface="Maven Pro"/>
              </a:rPr>
            </a:br>
            <a:endParaRPr b="1" sz="24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4" name="Google Shape;284;p39"/>
          <p:cNvSpPr txBox="1"/>
          <p:nvPr>
            <p:ph idx="2" type="body"/>
          </p:nvPr>
        </p:nvSpPr>
        <p:spPr>
          <a:xfrm>
            <a:off x="4832400" y="1288675"/>
            <a:ext cx="3999900" cy="32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Webhook</a:t>
            </a:r>
            <a:endParaRPr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GetToken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HookTrack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HookData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925" y="3297000"/>
            <a:ext cx="7014150" cy="14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9"/>
          <p:cNvSpPr txBox="1"/>
          <p:nvPr/>
        </p:nvSpPr>
        <p:spPr>
          <a:xfrm>
            <a:off x="2017425" y="4616800"/>
            <a:ext cx="52107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Details: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https://track.thailandpost.co.th/developerGuide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API Token</a:t>
            </a:r>
            <a:endParaRPr/>
          </a:p>
        </p:txBody>
      </p:sp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00FF"/>
                </a:solidFill>
                <a:hlinkClick r:id="rId3"/>
              </a:rPr>
              <a:t>https://track.thailandpost.co.th/dashboard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49964"/>
            <a:ext cx="8520598" cy="3134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4" name="Google Shape;294;p40"/>
          <p:cNvSpPr/>
          <p:nvPr/>
        </p:nvSpPr>
        <p:spPr>
          <a:xfrm>
            <a:off x="470650" y="3518650"/>
            <a:ext cx="1221600" cy="6276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0"/>
          <p:cNvSpPr/>
          <p:nvPr/>
        </p:nvSpPr>
        <p:spPr>
          <a:xfrm>
            <a:off x="7855325" y="2312850"/>
            <a:ext cx="847500" cy="5727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API</a:t>
            </a:r>
            <a:endParaRPr/>
          </a:p>
        </p:txBody>
      </p:sp>
      <p:sp>
        <p:nvSpPr>
          <p:cNvPr id="301" name="Google Shape;301;p41"/>
          <p:cNvSpPr txBox="1"/>
          <p:nvPr>
            <p:ph idx="1" type="body"/>
          </p:nvPr>
        </p:nvSpPr>
        <p:spPr>
          <a:xfrm>
            <a:off x="1732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Copy code from here, paste to index.js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00FF"/>
                </a:solidFill>
                <a:hlinkClick r:id="rId3"/>
              </a:rPr>
              <a:t>https://gist.github.com/PamornT/f5546f43d67d7abaf52182a1120fa8cc</a:t>
            </a:r>
            <a:br>
              <a:rPr lang="en">
                <a:solidFill>
                  <a:srgbClr val="FF00FF"/>
                </a:solidFill>
              </a:rPr>
            </a:b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Change LINE and Thailand Post Access token and BotName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02" name="Google Shape;302;p41"/>
          <p:cNvSpPr/>
          <p:nvPr/>
        </p:nvSpPr>
        <p:spPr>
          <a:xfrm>
            <a:off x="0" y="2908650"/>
            <a:ext cx="9144000" cy="183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	</a:t>
            </a:r>
            <a:br>
              <a:rPr lang="en"/>
            </a:br>
            <a:r>
              <a:rPr lang="en"/>
              <a:t>	</a:t>
            </a:r>
            <a:r>
              <a:rPr lang="en"/>
              <a:t>const LINE_HEADER = {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'Content-Type': 'application/json',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'Authorization': `Bearer </a:t>
            </a:r>
            <a:r>
              <a:rPr b="1" lang="en">
                <a:solidFill>
                  <a:srgbClr val="FF00FF"/>
                </a:solidFill>
              </a:rPr>
              <a:t>xxxxx</a:t>
            </a:r>
            <a:r>
              <a:rPr lang="en"/>
              <a:t>`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};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 THAIPOST_TOKEN = </a:t>
            </a:r>
            <a:r>
              <a:rPr b="1" lang="en">
                <a:solidFill>
                  <a:srgbClr val="FF00FF"/>
                </a:solidFill>
              </a:rPr>
              <a:t>'yyyyy’</a:t>
            </a:r>
            <a:r>
              <a:rPr lang="en"/>
              <a:t>;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exports.</a:t>
            </a:r>
            <a:r>
              <a:rPr b="1" lang="en">
                <a:solidFill>
                  <a:srgbClr val="FF00FF"/>
                </a:solidFill>
              </a:rPr>
              <a:t>zzzzz</a:t>
            </a:r>
            <a:r>
              <a:rPr lang="en"/>
              <a:t>LineBot = functions.region(REGION).https.onRequest((req, res) =&gt; {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1"/>
          <p:cNvSpPr txBox="1"/>
          <p:nvPr/>
        </p:nvSpPr>
        <p:spPr>
          <a:xfrm>
            <a:off x="4877450" y="4746450"/>
            <a:ext cx="42666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รหัสพัสดุสำหรับทดสอบ EI259619430TH</a:t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เตรียมตัวก่อนเรียน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Install VS Code   [ </a:t>
            </a:r>
            <a:r>
              <a:rPr lang="en" u="sng">
                <a:solidFill>
                  <a:srgbClr val="FF00FF"/>
                </a:solidFill>
                <a:hlinkClick r:id="rId3"/>
              </a:rPr>
              <a:t>https://code.visualstudio.com/</a:t>
            </a:r>
            <a:r>
              <a:rPr lang="en">
                <a:solidFill>
                  <a:srgbClr val="666666"/>
                </a:solidFill>
              </a:rPr>
              <a:t> ]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Install nodejs  [ </a:t>
            </a:r>
            <a:r>
              <a:rPr lang="en" u="sng">
                <a:solidFill>
                  <a:srgbClr val="FF00FF"/>
                </a:solidFill>
                <a:hlinkClick r:id="rId4"/>
              </a:rPr>
              <a:t>https://nodejs.org/</a:t>
            </a:r>
            <a:r>
              <a:rPr lang="en">
                <a:solidFill>
                  <a:srgbClr val="666666"/>
                </a:solidFill>
              </a:rPr>
              <a:t> ]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Register Google Account  [ </a:t>
            </a:r>
            <a:r>
              <a:rPr lang="en" u="sng">
                <a:solidFill>
                  <a:srgbClr val="FF00FF"/>
                </a:solidFill>
                <a:hlinkClick r:id="rId5"/>
              </a:rPr>
              <a:t>https://www.google.com/</a:t>
            </a:r>
            <a:r>
              <a:rPr lang="en">
                <a:solidFill>
                  <a:srgbClr val="FF00FF"/>
                </a:solidFill>
              </a:rPr>
              <a:t> </a:t>
            </a:r>
            <a:r>
              <a:rPr lang="en">
                <a:solidFill>
                  <a:srgbClr val="666666"/>
                </a:solidFill>
              </a:rPr>
              <a:t>]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Register Thailand Post API  [ </a:t>
            </a:r>
            <a:r>
              <a:rPr lang="en" u="sng">
                <a:solidFill>
                  <a:srgbClr val="FF00FF"/>
                </a:solidFill>
                <a:hlinkClick r:id="rId6"/>
              </a:rPr>
              <a:t>https://track.thailandpost.co.th/login</a:t>
            </a:r>
            <a:r>
              <a:rPr lang="en">
                <a:solidFill>
                  <a:srgbClr val="FF00FF"/>
                </a:solidFill>
              </a:rPr>
              <a:t> </a:t>
            </a:r>
            <a:r>
              <a:rPr lang="en">
                <a:solidFill>
                  <a:srgbClr val="666666"/>
                </a:solidFill>
              </a:rPr>
              <a:t>]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API + Flex Message</a:t>
            </a:r>
            <a:endParaRPr/>
          </a:p>
        </p:txBody>
      </p:sp>
      <p:sp>
        <p:nvSpPr>
          <p:cNvPr id="309" name="Google Shape;309;p42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Copy code from here, paste to index.js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00FF"/>
                </a:solidFill>
                <a:hlinkClick r:id="rId3"/>
              </a:rPr>
              <a:t>https://gist.github.com/PamornT/f07007b915f44c409efb41c9877a4082</a:t>
            </a:r>
            <a:br>
              <a:rPr lang="en">
                <a:solidFill>
                  <a:srgbClr val="FF00FF"/>
                </a:solidFill>
              </a:rPr>
            </a:b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Change LINE and Thailand Post Access token and BotName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10" name="Google Shape;310;p42"/>
          <p:cNvSpPr/>
          <p:nvPr/>
        </p:nvSpPr>
        <p:spPr>
          <a:xfrm>
            <a:off x="0" y="2908650"/>
            <a:ext cx="9144000" cy="183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	</a:t>
            </a:r>
            <a:br>
              <a:rPr lang="en"/>
            </a:br>
            <a:r>
              <a:rPr lang="en"/>
              <a:t>	const LINE_HEADER = {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'Content-Type': 'application/json',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'Authorization': `Bearer </a:t>
            </a:r>
            <a:r>
              <a:rPr b="1" lang="en">
                <a:solidFill>
                  <a:srgbClr val="FF00FF"/>
                </a:solidFill>
              </a:rPr>
              <a:t>xxxxx</a:t>
            </a:r>
            <a:r>
              <a:rPr lang="en"/>
              <a:t>`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};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 THAIPOST_TOKEN = </a:t>
            </a:r>
            <a:r>
              <a:rPr b="1" lang="en">
                <a:solidFill>
                  <a:srgbClr val="FF00FF"/>
                </a:solidFill>
              </a:rPr>
              <a:t>'yyyyy’</a:t>
            </a:r>
            <a:r>
              <a:rPr lang="en"/>
              <a:t>;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exports.</a:t>
            </a:r>
            <a:r>
              <a:rPr b="1" lang="en">
                <a:solidFill>
                  <a:srgbClr val="FF00FF"/>
                </a:solidFill>
              </a:rPr>
              <a:t>zzzzz</a:t>
            </a:r>
            <a:r>
              <a:rPr lang="en"/>
              <a:t>LineBot = functions.region(REGION).https.onRequest((req, res) =&gt; {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2"/>
          <p:cNvSpPr txBox="1"/>
          <p:nvPr/>
        </p:nvSpPr>
        <p:spPr>
          <a:xfrm>
            <a:off x="4877450" y="4746450"/>
            <a:ext cx="42666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รหัสพัสดุสำหรับทดสอบ EI259619430TH</a:t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Webhook</a:t>
            </a:r>
            <a:endParaRPr/>
          </a:p>
        </p:txBody>
      </p:sp>
      <p:sp>
        <p:nvSpPr>
          <p:cNvPr id="317" name="Google Shape;317;p43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Copy code from here, paste to index.js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00FF"/>
                </a:solidFill>
                <a:hlinkClick r:id="rId3"/>
              </a:rPr>
              <a:t>https://gist.github.com/PamornT/78cd29a339a8cb201fced90e01a7bea0</a:t>
            </a:r>
            <a:br>
              <a:rPr lang="en">
                <a:solidFill>
                  <a:srgbClr val="FF00FF"/>
                </a:solidFill>
              </a:rPr>
            </a:b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Change LINE and Thailand Post Access token, Webhook and BotName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18" name="Google Shape;318;p43"/>
          <p:cNvSpPr/>
          <p:nvPr/>
        </p:nvSpPr>
        <p:spPr>
          <a:xfrm>
            <a:off x="0" y="2816350"/>
            <a:ext cx="9144000" cy="189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	</a:t>
            </a:r>
            <a:br>
              <a:rPr lang="en"/>
            </a:br>
            <a:r>
              <a:rPr lang="en"/>
              <a:t>	</a:t>
            </a:r>
            <a:r>
              <a:rPr lang="en" sz="1200"/>
              <a:t>const LINE_HEADER = {</a:t>
            </a:r>
            <a:endParaRPr sz="1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'Content-Type': 'application/json',</a:t>
            </a:r>
            <a:endParaRPr sz="1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'Authorization': `Bearer </a:t>
            </a:r>
            <a:r>
              <a:rPr b="1" lang="en" sz="1200">
                <a:solidFill>
                  <a:srgbClr val="FF00FF"/>
                </a:solidFill>
              </a:rPr>
              <a:t>xxxxx</a:t>
            </a:r>
            <a:r>
              <a:rPr lang="en" sz="1200"/>
              <a:t>`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};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const THAIPOST_TOKEN = </a:t>
            </a:r>
            <a:r>
              <a:rPr b="1" lang="en" sz="1200">
                <a:solidFill>
                  <a:srgbClr val="FF00FF"/>
                </a:solidFill>
              </a:rPr>
              <a:t>'yyyyy’</a:t>
            </a:r>
            <a:r>
              <a:rPr lang="en" sz="1200"/>
              <a:t>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/>
            </a:br>
            <a:r>
              <a:rPr lang="en" sz="1200"/>
              <a:t>	exports.</a:t>
            </a:r>
            <a:r>
              <a:rPr b="1" lang="en" sz="1200">
                <a:solidFill>
                  <a:srgbClr val="FF00FF"/>
                </a:solidFill>
              </a:rPr>
              <a:t>zzzzz</a:t>
            </a:r>
            <a:r>
              <a:rPr lang="en" sz="1200"/>
              <a:t>WebHook = functions.region(REGION)</a:t>
            </a:r>
            <a:r>
              <a:rPr lang="en" sz="1200"/>
              <a:t>.https.onRequest((req, res) =&gt; {</a:t>
            </a:r>
            <a:br>
              <a:rPr lang="en" sz="1200"/>
            </a:b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exports.</a:t>
            </a:r>
            <a:r>
              <a:rPr b="1" lang="en" sz="1200">
                <a:solidFill>
                  <a:srgbClr val="FF00FF"/>
                </a:solidFill>
              </a:rPr>
              <a:t>zzzzz</a:t>
            </a:r>
            <a:r>
              <a:rPr lang="en" sz="1200"/>
              <a:t>LineBot = functions.region(REGION).https.onRequest((req, res) =&gt; {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3"/>
          <p:cNvSpPr txBox="1"/>
          <p:nvPr/>
        </p:nvSpPr>
        <p:spPr>
          <a:xfrm>
            <a:off x="5435400" y="150575"/>
            <a:ext cx="37086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</a:t>
            </a:r>
            <a:r>
              <a:rPr lang="en" sz="2400"/>
              <a:t>et </a:t>
            </a:r>
            <a:r>
              <a:rPr lang="en" sz="2400">
                <a:solidFill>
                  <a:schemeClr val="dk1"/>
                </a:solidFill>
              </a:rPr>
              <a:t>EI259619430TH</a:t>
            </a:r>
            <a:endParaRPr sz="2400"/>
          </a:p>
        </p:txBody>
      </p:sp>
      <p:sp>
        <p:nvSpPr>
          <p:cNvPr id="320" name="Google Shape;320;p43"/>
          <p:cNvSpPr txBox="1"/>
          <p:nvPr/>
        </p:nvSpPr>
        <p:spPr>
          <a:xfrm>
            <a:off x="4877450" y="4746450"/>
            <a:ext cx="42666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รหัสพัสดุสำหรับทดสอบ EI259619430TH</a:t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00FF"/>
                </a:solidFill>
                <a:hlinkClick r:id="rId3"/>
              </a:rPr>
              <a:t>https://track.thailandpost.co.th/dashboard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09213"/>
            <a:ext cx="8520601" cy="295126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Webhook URL</a:t>
            </a:r>
            <a:endParaRPr/>
          </a:p>
        </p:txBody>
      </p:sp>
      <p:sp>
        <p:nvSpPr>
          <p:cNvPr id="328" name="Google Shape;328;p44"/>
          <p:cNvSpPr/>
          <p:nvPr/>
        </p:nvSpPr>
        <p:spPr>
          <a:xfrm>
            <a:off x="470650" y="3518650"/>
            <a:ext cx="1221600" cy="5727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4"/>
          <p:cNvSpPr/>
          <p:nvPr/>
        </p:nvSpPr>
        <p:spPr>
          <a:xfrm>
            <a:off x="4258250" y="2637825"/>
            <a:ext cx="4336500" cy="4998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4"/>
          <p:cNvSpPr/>
          <p:nvPr/>
        </p:nvSpPr>
        <p:spPr>
          <a:xfrm>
            <a:off x="5883100" y="4091350"/>
            <a:ext cx="1053600" cy="4998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>
            <p:ph type="title"/>
          </p:nvPr>
        </p:nvSpPr>
        <p:spPr>
          <a:xfrm>
            <a:off x="311700" y="1763700"/>
            <a:ext cx="8520600" cy="16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จบแว้วจ้า</a:t>
            </a:r>
            <a:r>
              <a:rPr lang="en" sz="3600"/>
              <a:t> </a:t>
            </a:r>
            <a:endParaRPr sz="3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</a:t>
            </a:r>
            <a:endParaRPr/>
          </a:p>
        </p:txBody>
      </p:sp>
      <p:sp>
        <p:nvSpPr>
          <p:cNvPr id="341" name="Google Shape;341;p46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Flex Simulator 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https://developers.line.biz/console/fx-beta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Emoji List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https://developers.line.biz/media/messaging-api/emoji-list.pdf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	Convert Emoji  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http://www.ltg.ed.ac.uk/~richard/utf-8.cgi?input=0x100086&amp;mode=hex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LINE Developer Group  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https://web.facebook.com/groups/LINEDEVTH/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LINE Developer Document  </a:t>
            </a:r>
            <a:r>
              <a:rPr lang="en" sz="1200" u="sng">
                <a:solidFill>
                  <a:schemeClr val="hlink"/>
                </a:solidFill>
                <a:hlinkClick r:id="rId7"/>
              </a:rPr>
              <a:t>https://developers.line.biz/en/docs</a:t>
            </a: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/>
          <p:nvPr>
            <p:ph idx="1" type="body"/>
          </p:nvPr>
        </p:nvSpPr>
        <p:spPr>
          <a:xfrm>
            <a:off x="311700" y="236350"/>
            <a:ext cx="8520600" cy="43998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เริ่มสร้าง LINE OA (30 นาที)</a:t>
            </a:r>
            <a:endParaRPr b="1"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สมัครเป็น LINE Developer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สร้าง Provider และ Channel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ทดสอบ Add LINE OA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เริ่มทำ Bot (60 นาที)</a:t>
            </a:r>
            <a:endParaRPr b="1"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เริ่มต้นสร้าง Functions บน Cloud Functions for Firebase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Integrate Functions with LINE OA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Get Channel Access Token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Config Webhook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ทดสอบใช้งาน LINE Bot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เชื่อมต่อกับ ไปรษณีย์ไทย (90 นาที)</a:t>
            </a:r>
            <a:endParaRPr b="1"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Rest API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Webhook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905" l="18962" r="22816" t="41404"/>
          <a:stretch/>
        </p:blipFill>
        <p:spPr>
          <a:xfrm>
            <a:off x="6625049" y="1368087"/>
            <a:ext cx="1296100" cy="171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75" y="1476125"/>
            <a:ext cx="1496375" cy="14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5247225" y="1737613"/>
            <a:ext cx="1198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66666"/>
                </a:solidFill>
              </a:rPr>
              <a:t>+</a:t>
            </a:r>
            <a:endParaRPr b="1" sz="6000">
              <a:solidFill>
                <a:srgbClr val="666666"/>
              </a:solidFill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578050" y="3103775"/>
            <a:ext cx="14964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</a:rPr>
              <a:t>LINE OA</a:t>
            </a:r>
            <a:endParaRPr b="1" sz="1800">
              <a:solidFill>
                <a:srgbClr val="666666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5795138" y="3103775"/>
            <a:ext cx="2955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</a:rPr>
              <a:t>THAILAND POST API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5">
            <a:alphaModFix/>
          </a:blip>
          <a:srcRect b="24687" l="0" r="0" t="0"/>
          <a:stretch/>
        </p:blipFill>
        <p:spPr>
          <a:xfrm>
            <a:off x="3665725" y="1253188"/>
            <a:ext cx="1581500" cy="19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2367125" y="1737625"/>
            <a:ext cx="1198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666666"/>
                </a:solidFill>
              </a:rPr>
              <a:t>+</a:t>
            </a:r>
            <a:endParaRPr b="1" sz="6000">
              <a:solidFill>
                <a:srgbClr val="666666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565925" y="3103775"/>
            <a:ext cx="17811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</a:rPr>
              <a:t>FUNCTIONS</a:t>
            </a:r>
            <a:endParaRPr b="1"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0" y="857250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เริ่มสร้าง LINE OA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สมัครเป็น ​LINE Developer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000075"/>
            <a:ext cx="85206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00FF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3"/>
              </a:rPr>
              <a:t>https://developers.line.biz</a:t>
            </a:r>
            <a:endParaRPr>
              <a:solidFill>
                <a:srgbClr val="FF00FF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4">
            <a:alphaModFix/>
          </a:blip>
          <a:srcRect b="0" l="17455" r="14651" t="8550"/>
          <a:stretch/>
        </p:blipFill>
        <p:spPr>
          <a:xfrm>
            <a:off x="311700" y="1709600"/>
            <a:ext cx="3451424" cy="3124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5524" y="1575775"/>
            <a:ext cx="3098268" cy="341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102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สร้าง Provider ใหม่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28041" l="16414" r="24456" t="31704"/>
          <a:stretch/>
        </p:blipFill>
        <p:spPr>
          <a:xfrm>
            <a:off x="311700" y="802700"/>
            <a:ext cx="2162750" cy="5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4">
            <a:alphaModFix/>
          </a:blip>
          <a:srcRect b="11290" l="17149" r="0" t="16145"/>
          <a:stretch/>
        </p:blipFill>
        <p:spPr>
          <a:xfrm>
            <a:off x="311700" y="1486775"/>
            <a:ext cx="7638003" cy="34550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สร้าง Channel ใหม่ (2)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4350" l="22699" r="23084" t="15534"/>
          <a:stretch/>
        </p:blipFill>
        <p:spPr>
          <a:xfrm>
            <a:off x="392200" y="997325"/>
            <a:ext cx="3171272" cy="2420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025" y="100850"/>
            <a:ext cx="4585272" cy="2368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025" y="2621400"/>
            <a:ext cx="4585279" cy="2368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10" name="Google Shape;110;p20"/>
          <p:cNvCxnSpPr>
            <a:stCxn id="107" idx="3"/>
          </p:cNvCxnSpPr>
          <p:nvPr/>
        </p:nvCxnSpPr>
        <p:spPr>
          <a:xfrm flipH="1" rot="10800000">
            <a:off x="3563472" y="907662"/>
            <a:ext cx="1669800" cy="1299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20"/>
          <p:cNvCxnSpPr>
            <a:stCxn id="108" idx="3"/>
          </p:cNvCxnSpPr>
          <p:nvPr/>
        </p:nvCxnSpPr>
        <p:spPr>
          <a:xfrm flipH="1">
            <a:off x="7127097" y="1284925"/>
            <a:ext cx="1705200" cy="2782800"/>
          </a:xfrm>
          <a:prstGeom prst="curvedConnector4">
            <a:avLst>
              <a:gd fmla="val -13965" name="adj1"/>
              <a:gd fmla="val 94363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สร้าง Channel ใหม่ (1)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0" l="25376" r="9152" t="22504"/>
          <a:stretch/>
        </p:blipFill>
        <p:spPr>
          <a:xfrm>
            <a:off x="311700" y="865325"/>
            <a:ext cx="4260301" cy="26045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8" name="Google Shape;118;p21"/>
          <p:cNvPicPr preferRelativeResize="0"/>
          <p:nvPr/>
        </p:nvPicPr>
        <p:blipFill rotWithShape="1">
          <a:blip r:embed="rId4">
            <a:alphaModFix/>
          </a:blip>
          <a:srcRect b="0" l="13776" r="29694" t="12064"/>
          <a:stretch/>
        </p:blipFill>
        <p:spPr>
          <a:xfrm>
            <a:off x="4874575" y="865325"/>
            <a:ext cx="4123752" cy="3312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